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0cbb2746e46e498a" /><Relationship Type="http://schemas.openxmlformats.org/officeDocument/2006/relationships/extended-properties" Target="/docProps/app.xml" Id="R76152efba11a41ff" /><Relationship Type="http://schemas.openxmlformats.org/officeDocument/2006/relationships/officeDocument" Target="/ppt/presentation.xml" Id="R36927de1b75b43a2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3bc0063e9bac462c"/>
  </p:sldMasterIdLst>
  <p:notesMasterIdLst>
    <p:notesMasterId xmlns:r="http://schemas.openxmlformats.org/officeDocument/2006/relationships" r:id="R9380415b612b4213"/>
  </p:notesMasterIdLst>
  <p:sldIdLst>
    <p:sldId xmlns:r="http://schemas.openxmlformats.org/officeDocument/2006/relationships" id="256" r:id="R1d5f955fba5a40ac"/>
    <p:sldId xmlns:r="http://schemas.openxmlformats.org/officeDocument/2006/relationships" id="257" r:id="R679fa67b9a844bd6"/>
    <p:sldId xmlns:r="http://schemas.openxmlformats.org/officeDocument/2006/relationships" id="258" r:id="R0a9948d4660b4450"/>
    <p:sldId xmlns:r="http://schemas.openxmlformats.org/officeDocument/2006/relationships" id="259" r:id="R0d34254799924cb6"/>
    <p:sldId xmlns:r="http://schemas.openxmlformats.org/officeDocument/2006/relationships" id="260" r:id="Rae7064c1be6c40be"/>
    <p:sldId xmlns:r="http://schemas.openxmlformats.org/officeDocument/2006/relationships" id="261" r:id="Ra48e269aae7948dc"/>
    <p:sldId xmlns:r="http://schemas.openxmlformats.org/officeDocument/2006/relationships" id="262" r:id="R0266209f7db54140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3bc0063e9bac462c" /><Relationship Type="http://schemas.openxmlformats.org/officeDocument/2006/relationships/theme" Target="/ppt/theme/theme1.xml" Id="R82cefaa5e01441b8" /><Relationship Type="http://schemas.openxmlformats.org/officeDocument/2006/relationships/notesMaster" Target="/ppt/notesMasters/notesMaster1.xml" Id="R9380415b612b4213" /><Relationship Type="http://schemas.openxmlformats.org/officeDocument/2006/relationships/presProps" Target="/ppt/presProps.xml" Id="Rf7c20175e8614d8f" /><Relationship Type="http://schemas.openxmlformats.org/officeDocument/2006/relationships/viewProps" Target="/ppt/viewProps.xml" Id="R744e4a71be8b40af" /><Relationship Type="http://schemas.openxmlformats.org/officeDocument/2006/relationships/tableStyles" Target="/ppt/tableStyles.xml" Id="R531905cde5e64d69" /><Relationship Type="http://schemas.openxmlformats.org/officeDocument/2006/relationships/slide" Target="/ppt/slides/slide1.xml" Id="R1d5f955fba5a40ac" /><Relationship Type="http://schemas.openxmlformats.org/officeDocument/2006/relationships/slide" Target="/ppt/slides/slide2.xml" Id="R679fa67b9a844bd6" /><Relationship Type="http://schemas.openxmlformats.org/officeDocument/2006/relationships/slide" Target="/ppt/slides/slide3.xml" Id="R0a9948d4660b4450" /><Relationship Type="http://schemas.openxmlformats.org/officeDocument/2006/relationships/slide" Target="/ppt/slides/slide4.xml" Id="R0d34254799924cb6" /><Relationship Type="http://schemas.openxmlformats.org/officeDocument/2006/relationships/slide" Target="/ppt/slides/slide5.xml" Id="Rae7064c1be6c40be" /><Relationship Type="http://schemas.openxmlformats.org/officeDocument/2006/relationships/slide" Target="/ppt/slides/slide6.xml" Id="Ra48e269aae7948dc" /><Relationship Type="http://schemas.openxmlformats.org/officeDocument/2006/relationships/slide" Target="/ppt/slides/slide7.xml" Id="R0266209f7db54140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3aca044ce8a841f4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00c781a5a9cc476a" /><Relationship Type="http://schemas.openxmlformats.org/officeDocument/2006/relationships/notesMaster" Target="/ppt/notesMasters/notesMaster1.xml" Id="Refab3306cad74c60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be6455c4794e4804" /><Relationship Type="http://schemas.openxmlformats.org/officeDocument/2006/relationships/notesMaster" Target="/ppt/notesMasters/notesMaster1.xml" Id="R6315bad7483946b0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3143159775b4420e" /><Relationship Type="http://schemas.openxmlformats.org/officeDocument/2006/relationships/notesMaster" Target="/ppt/notesMasters/notesMaster1.xml" Id="R1f4e69f2f30c4c18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d234b0e2e3cd4067" /><Relationship Type="http://schemas.openxmlformats.org/officeDocument/2006/relationships/notesMaster" Target="/ppt/notesMasters/notesMaster1.xml" Id="R95cc3c5f84af4186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0ba3f919dba4975" /><Relationship Type="http://schemas.openxmlformats.org/officeDocument/2006/relationships/notesMaster" Target="/ppt/notesMasters/notesMaster1.xml" Id="Rb03fd846a2bd4c11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3782ff7e5c624dbb" /><Relationship Type="http://schemas.openxmlformats.org/officeDocument/2006/relationships/notesMaster" Target="/ppt/notesMasters/notesMaster1.xml" Id="R8ba9528598d34bab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ff3a4879a42d4a87" /><Relationship Type="http://schemas.openxmlformats.org/officeDocument/2006/relationships/notesMaster" Target="/ppt/notesMasters/notesMaster1.xml" Id="Ra3b6b48311e24303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>Open by framing Flutter as a company that needs one people operating layer without flattening local brand and market differences.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r>
              <a:t>[Sources]</a:t>
            </a:r>
          </a:p>
          <a:p xmlns:a="http://schemas.openxmlformats.org/drawingml/2006/main">
            <a:r>
              <a:t>- Flutter official site, Our Business: https://flutter.com/our-business/</a:t>
            </a:r>
          </a:p>
          <a:p xmlns:a="http://schemas.openxmlformats.org/drawingml/2006/main">
            <a:r>
              <a:t>- Conceptual north-star framing for the Flutter people workflow workshop.</a:t>
            </a:r>
          </a:p>
          <a:p xmlns:a="http://schemas.openxmlformats.org/drawingml/2006/main">
            <a:r>
              <a:t>- Interactive Flutter People OS prototype created in this workspace to illustrate channels, orchestration, and supervision.</a:t>
            </a:r>
          </a:p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>Anchor this in Flutter's federated model and global footprint. The problem is not just volume; it is variation plus handoffs.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r>
              <a:t>[Sources]</a:t>
            </a:r>
          </a:p>
          <a:p xmlns:a="http://schemas.openxmlformats.org/drawingml/2006/main">
            <a:r>
              <a:t>- Flutter official site, Our Business: https://flutter.com/our-business/</a:t>
            </a:r>
          </a:p>
          <a:p xmlns:a="http://schemas.openxmlformats.org/drawingml/2006/main">
            <a:r>
              <a:t>- Flutter official site, Hyderabad Global Capability Centre: https://careers.flutter.com/our-locations/hyderabad/</a:t>
            </a:r>
          </a:p>
          <a:p xmlns:a="http://schemas.openxmlformats.org/drawingml/2006/main">
            <a:r>
              <a:t>- Conceptual north-star framing for the Flutter people workflow workshop.</a:t>
            </a:r>
          </a:p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>This is the employee promise: less searching, less waiting, fewer tickets, more clarity and action.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r>
              <a:t>[Sources]</a:t>
            </a:r>
          </a:p>
          <a:p xmlns:a="http://schemas.openxmlformats.org/drawingml/2006/main">
            <a:r>
              <a:t>- Flutter official site, Our Business: https://flutter.com/our-business/</a:t>
            </a:r>
          </a:p>
          <a:p xmlns:a="http://schemas.openxmlformats.org/drawingml/2006/main">
            <a:r>
              <a:t>- Conceptual north-star framing for the Flutter people workflow workshop.</a:t>
            </a:r>
          </a:p>
          <a:p xmlns:a="http://schemas.openxmlformats.org/drawingml/2006/main">
            <a:r>
              <a:t>- Interactive Flutter People OS prototype created in this workspace to illustrate channels, orchestration, and supervision.</a:t>
            </a:r>
          </a:p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>This is the employer-side promise: more speed and quality with clearer human intervention points.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r>
              <a:t>[Sources]</a:t>
            </a:r>
          </a:p>
          <a:p xmlns:a="http://schemas.openxmlformats.org/drawingml/2006/main">
            <a:r>
              <a:t>- Flutter official site, Our Business: https://flutter.com/our-business/</a:t>
            </a:r>
          </a:p>
          <a:p xmlns:a="http://schemas.openxmlformats.org/drawingml/2006/main">
            <a:r>
              <a:t>- Conceptual north-star framing for the Flutter people workflow workshop.</a:t>
            </a:r>
          </a:p>
          <a:p xmlns:a="http://schemas.openxmlformats.org/drawingml/2006/main">
            <a:r>
              <a:t>- Interactive Flutter People OS prototype created in this workspace to illustrate channels, orchestration, and supervision.</a:t>
            </a:r>
          </a:p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>Use this slide to show that contract creation is not the end of the workflow. The handoff into onboarding is where quality often breaks today.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r>
              <a:t>[Sources]</a:t>
            </a:r>
          </a:p>
          <a:p xmlns:a="http://schemas.openxmlformats.org/drawingml/2006/main">
            <a:r>
              <a:t>- Conceptual north-star framing for the Flutter people workflow workshop.</a:t>
            </a:r>
          </a:p>
          <a:p xmlns:a="http://schemas.openxmlformats.org/drawingml/2006/main">
            <a:r>
              <a:t>- Interactive Flutter People OS prototype created in this workspace to illustrate channels, orchestration, and supervision.</a:t>
            </a:r>
          </a:p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>Make the point that governance is the product. In Flutter's case, local regulation and federated brands make this non-negotiable.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r>
              <a:t>[Sources]</a:t>
            </a:r>
          </a:p>
          <a:p xmlns:a="http://schemas.openxmlformats.org/drawingml/2006/main">
            <a:r>
              <a:t>- Flutter official site, Our Business: https://flutter.com/our-business/</a:t>
            </a:r>
          </a:p>
          <a:p xmlns:a="http://schemas.openxmlformats.org/drawingml/2006/main">
            <a:r>
              <a:t>- Conceptual north-star framing for the Flutter people workflow workshop.</a:t>
            </a:r>
          </a:p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>Close by aligning on where Flutter should start, what it should centralize, and what must stay locally governed.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r>
              <a:t>[Sources]</a:t>
            </a:r>
          </a:p>
          <a:p xmlns:a="http://schemas.openxmlformats.org/drawingml/2006/main">
            <a:r>
              <a:t>- Flutter official site, Our Business: https://flutter.com/our-business/</a:t>
            </a:r>
          </a:p>
          <a:p xmlns:a="http://schemas.openxmlformats.org/drawingml/2006/main">
            <a:r>
              <a:t>- Flutter official site, Hyderabad Global Capability Centre: https://careers.flutter.com/our-locations/hyderabad/</a:t>
            </a:r>
          </a:p>
          <a:p xmlns:a="http://schemas.openxmlformats.org/drawingml/2006/main">
            <a:r>
              <a:t>- Conceptual north-star framing for the Flutter people workflow workshop.</a:t>
            </a:r>
          </a:p>
          <a:p xmlns:a="http://schemas.openxmlformats.org/drawingml/2006/main">
            <a:r>
              <a:t>- Interactive Flutter People OS prototype created in this workspace to illustrate channels, orchestration, and supervision.</a:t>
            </a:r>
          </a:p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0a08bcb9827f4ae3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Title 1">
            <a:extLst xmlns:a="http://schemas.openxmlformats.org/drawingml/2006/main">
              <a:ext uri="{FF2B5EF4-FFF2-40B4-BE49-F238E27FC236}">
                <a16:creationId xmlns:a16="http://schemas.microsoft.com/office/drawing/2014/main" id="{047E9217-CF1A-4DD7-B8D3-92D13B3E8D9D}"/>
              </a:ext>
            </a:extLst>
          </p:cNvPr>
          <p:cNvSpPr/>
          <p:nvPr>
            <p:ph type="ctrTitle" idx="0"/>
          </p:nvPr>
        </p:nvSpPr>
        <p:spPr>
          <a:xfrm xmlns:a="http://schemas.openxmlformats.org/drawingml/2006/main">
            <a:off x="1524000" y="1122363"/>
            <a:ext cx="9144000" cy="2387600"/>
          </a:xfrm>
        </p:spPr>
        <p:txBody>
          <a:bodyPr xmlns:a="http://schemas.openxmlformats.org/drawingml/2006/main" anchor="b"/>
          <a:lstStyle xmlns:a="http://schemas.openxmlformats.org/drawingml/2006/main">
            <a:lvl1pPr algn="ctr">
              <a:buNone/>
              <a:defRPr sz="6000"/>
            </a:lvl1pPr>
          </a:lstStyle>
          <a:p xmlns:a="http://schemas.openxmlformats.org/drawingml/2006/main"/>
        </p:txBody>
      </p:sp>
      <p:sp>
        <p:nvSpPr>
          <p:cNvPr id="2" name="Subtitle 2">
            <a:extLst xmlns:a="http://schemas.openxmlformats.org/drawingml/2006/main">
              <a:ext uri="{FF2B5EF4-FFF2-40B4-BE49-F238E27FC236}">
                <a16:creationId xmlns:a16="http://schemas.microsoft.com/office/drawing/2014/main" id="{172AE8CA-DDB3-48E4-B53A-8ABF7EB9B073}"/>
              </a:ext>
            </a:extLst>
          </p:cNvPr>
          <p:cNvSpPr/>
          <p:nvPr>
            <p:ph type="subTitle" idx="1"/>
          </p:nvPr>
        </p:nvSpPr>
        <p:spPr>
          <a:xfrm xmlns:a="http://schemas.openxmlformats.org/drawingml/2006/main">
            <a:off x="1524000" y="3602038"/>
            <a:ext cx="9144000" cy="1655762"/>
          </a:xfrm>
        </p:spPr>
        <p:txBody>
          <a:bodyPr xmlns:a="http://schemas.openxmlformats.org/drawingml/2006/main"/>
          <a:lstStyle xmlns:a="http://schemas.openxmlformats.org/drawingml/2006/main"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 xmlns:a="http://schemas.openxmlformats.org/drawingml/2006/main"/>
        </p:txBody>
      </p:sp>
      <p:sp>
        <p:nvSpPr>
          <p:cNvPr id="3" name="Date Placeholder 3">
            <a:extLst xmlns:a="http://schemas.openxmlformats.org/drawingml/2006/main">
              <a:ext uri="{FF2B5EF4-FFF2-40B4-BE49-F238E27FC236}">
                <a16:creationId xmlns:a16="http://schemas.microsoft.com/office/drawing/2014/main" id="{7F9F7D6E-8F3A-44ED-A005-BE2CAE7B4FA2}"/>
              </a:ext>
            </a:extLst>
          </p:cNvPr>
          <p:cNvSpPr/>
          <p:nvPr>
            <p:ph type="dt" idx="10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Footer Placeholder 4">
            <a:extLst xmlns:a="http://schemas.openxmlformats.org/drawingml/2006/main">
              <a:ext uri="{FF2B5EF4-FFF2-40B4-BE49-F238E27FC236}">
                <a16:creationId xmlns:a16="http://schemas.microsoft.com/office/drawing/2014/main" id="{BB580722-7665-4746-BB4A-3BABCB2FA83D}"/>
              </a:ext>
            </a:extLst>
          </p:cNvPr>
          <p:cNvSpPr/>
          <p:nvPr>
            <p:ph type="ftr" idx="1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Slide Number Placeholder 5">
            <a:extLst xmlns:a="http://schemas.openxmlformats.org/drawingml/2006/main">
              <a:ext uri="{FF2B5EF4-FFF2-40B4-BE49-F238E27FC236}">
                <a16:creationId xmlns:a16="http://schemas.microsoft.com/office/drawing/2014/main" id="{0EE5520F-DC4F-4146-9384-A1827BC570E1}"/>
              </a:ext>
            </a:extLst>
          </p:cNvPr>
          <p:cNvSpPr/>
          <p:nvPr>
            <p:ph type="sldNum" idx="12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5fad3750841e448f" /><Relationship Type="http://schemas.openxmlformats.org/officeDocument/2006/relationships/slideLayout" Target="/ppt/slideLayouts/slideLayout2.xml" Id="Rbab79a6339254964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Slide Number Placeholder 5">
            <a:extLst xmlns:a="http://schemas.openxmlformats.org/drawingml/2006/main">
              <a:ext uri="{FF2B5EF4-FFF2-40B4-BE49-F238E27FC236}">
                <a16:creationId xmlns:a16="http://schemas.microsoft.com/office/drawing/2014/main" id="{C65F9694-7D59-45B3-81BB-EC5B0EA241E7}"/>
              </a:ext>
            </a:extLst>
          </p:cNvPr>
          <p:cNvSpPr/>
          <p:nvPr>
            <p:ph type="sldNum" idx="4"/>
          </p:nvPr>
        </p:nvSpPr>
        <p:spPr>
          <a:xfrm xmlns:a="http://schemas.openxmlformats.org/drawingml/2006/main">
            <a:off x="8610600" y="6356350"/>
            <a:ext cx="2743200" cy="365125"/>
          </a:xfrm>
          <a:prstGeom xmlns:a="http://schemas.openxmlformats.org/drawingml/2006/main" prst="rect">
            <a:avLst/>
          </a:prstGeom>
        </p:spPr>
        <p:txBody>
          <a:bodyPr xmlns:a="http://schemas.openxmlformats.org/drawingml/2006/main" vert="horz" lIns="91440" tIns="45720" rIns="91440" bIns="45720" anchor="ctr"/>
          <a:lstStyle xmlns:a="http://schemas.openxmlformats.org/drawingml/2006/main">
            <a:lvl1pPr algn="r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bab79a6339254964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378bd4eb4a1431e" /><Relationship Type="http://schemas.openxmlformats.org/officeDocument/2006/relationships/image" Target="/ppt/media/image.png" Id="Re04e21129ed74853" /><Relationship Type="http://schemas.openxmlformats.org/officeDocument/2006/relationships/notesSlide" Target="/ppt/notesSlides/notesSlide1.xml" Id="Ref20f93e98a9454c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b8f12d42f204614" /><Relationship Type="http://schemas.openxmlformats.org/officeDocument/2006/relationships/image" Target="/ppt/media/image2.png" Id="Ra4d0677c4ebb41f9" /><Relationship Type="http://schemas.openxmlformats.org/officeDocument/2006/relationships/notesSlide" Target="/ppt/notesSlides/notesSlide2.xml" Id="R43180beda10848a9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887beb58dd93471b" /><Relationship Type="http://schemas.openxmlformats.org/officeDocument/2006/relationships/image" Target="/ppt/media/image3.png" Id="R753ecaf208f247dc" /><Relationship Type="http://schemas.openxmlformats.org/officeDocument/2006/relationships/notesSlide" Target="/ppt/notesSlides/notesSlide3.xml" Id="Rc57e81c9eb434ad0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5ba092461264df7" /><Relationship Type="http://schemas.openxmlformats.org/officeDocument/2006/relationships/image" Target="/ppt/media/image4.png" Id="R52a8243e83804c2d" /><Relationship Type="http://schemas.openxmlformats.org/officeDocument/2006/relationships/notesSlide" Target="/ppt/notesSlides/notesSlide4.xml" Id="Rf35d6fa552bb4cb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3faf2f391434972" /><Relationship Type="http://schemas.openxmlformats.org/officeDocument/2006/relationships/image" Target="/ppt/media/image5.png" Id="R0d14cf930f1743d8" /><Relationship Type="http://schemas.openxmlformats.org/officeDocument/2006/relationships/notesSlide" Target="/ppt/notesSlides/notesSlide5.xml" Id="R3b8cbd021a6143a7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4505c5a88bd4732" /><Relationship Type="http://schemas.openxmlformats.org/officeDocument/2006/relationships/image" Target="/ppt/media/image6.png" Id="R1f528856c13e40fd" /><Relationship Type="http://schemas.openxmlformats.org/officeDocument/2006/relationships/notesSlide" Target="/ppt/notesSlides/notesSlide6.xml" Id="R7ed6afa206414765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65749aa4bae140c5" /><Relationship Type="http://schemas.openxmlformats.org/officeDocument/2006/relationships/image" Target="/ppt/media/image7.png" Id="Rd837e956f6a544ad" /><Relationship Type="http://schemas.openxmlformats.org/officeDocument/2006/relationships/notesSlide" Target="/ppt/notesSlides/notesSlide7.xml" Id="R9558fa74fbe24266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7F4ED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Slide Number Placeholder 5">
            <a:extLst xmlns:a="http://schemas.openxmlformats.org/drawingml/2006/main">
              <a:ext uri="{FF2B5EF4-FFF2-40B4-BE49-F238E27FC236}">
                <a16:creationId xmlns:a16="http://schemas.microsoft.com/office/drawing/2014/main" id="{0EE5520F-DC4F-4146-9384-A1827BC570E1}"/>
              </a:ext>
            </a:extLst>
          </p:cNvPr>
          <p:cNvSpPr>
            <a:spLocks xmlns:a="http://schemas.openxmlformats.org/drawingml/2006/main" noGrp="1"/>
          </p:cNvSpPr>
          <p:nvPr>
            <p:ph type="sldNum" idx="12"/>
          </p:nvPr>
        </p:nvSpPr>
        <p:spPr>
          <a:xfrm xmlns:a="http://schemas.openxmlformats.org/drawingml/2006/main">
            <a:off x="1524000" y="1122363"/>
            <a:ext cx="9144000" cy="2387600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/>
            </a:r>
          </a:p>
        </p:txBody>
      </p:sp>
      <p:pic>
        <p:nvPicPr>
          <p:cNvPr id="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04e21129ed74853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2DB1CE5-BF40-4056-BCD0-F99E2DBCD8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>
              <a:alpha val="8000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D3B9840-E47A-435E-A80B-96B73F81EA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819150"/>
            <a:ext cx="66675" cy="43338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25F66E65-21F7-4DBF-8568-518C88BE64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838200"/>
            <a:ext cx="4953000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NORTH STAR WORKSHOP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32F6D85-32F5-4184-A871-8AF53EF03A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1238250"/>
            <a:ext cx="7477125" cy="1752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600" b="1">
                <a:solidFill>
                  <a:srgbClr val="101214"/>
                </a:solidFill>
              </a:defRPr>
            </a:pPr>
            <a:r>
              <a:rPr sz="3600" b="1">
                <a:solidFill>
                  <a:srgbClr val="101214"/>
                </a:solidFill>
              </a:rPr>
              <a:t>Flutter People OS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7910AD3E-6522-4B1D-AB6C-5CFF903F91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3105150"/>
            <a:ext cx="5810250" cy="819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0">
                <a:solidFill>
                  <a:srgbClr val="30363A"/>
                </a:solidFill>
              </a:defRPr>
            </a:pPr>
            <a:r>
              <a:rPr sz="1500" b="0">
                <a:solidFill>
                  <a:srgbClr val="30363A"/>
                </a:solidFill>
              </a:rPr>
              <a:t>A future people workflow for a federated, global, regulated company where employees ask in channel and HR teams supervise orchestration.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76818CF6-9513-40C1-8823-3646D1FC87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4343400"/>
            <a:ext cx="3714750" cy="876300"/>
          </a:xfrm>
          <a:prstGeom xmlns:a="http://schemas.openxmlformats.org/drawingml/2006/main" prst="roundRect">
            <a:avLst>
              <a:gd name="adj" fmla="val 8696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9E3680E8-C67D-438E-BBE7-F7DC9F33F06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6800" y="4552950"/>
            <a:ext cx="3200400" cy="381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725" b="1">
                <a:solidFill>
                  <a:srgbClr val="101214"/>
                </a:solidFill>
              </a:defRPr>
            </a:pPr>
            <a:r>
              <a:rPr sz="1725" b="1">
                <a:solidFill>
                  <a:srgbClr val="101214"/>
                </a:solidFill>
              </a:rPr>
              <a:t>One people layer. Many local realities.</a:t>
            </a:r>
          </a:p>
        </p:txBody>
      </p:sp>
    </p:spTree>
    <p:extLst>
      <p:ext uri="{BB962C8B-B14F-4D97-AF65-F5344CB8AC3E}">
        <p14:creationId xmlns:p14="http://schemas.microsoft.com/office/powerpoint/2010/main" val="1807733200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7F4ED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Slide Number Placeholder 5">
            <a:extLst xmlns:a="http://schemas.openxmlformats.org/drawingml/2006/main">
              <a:ext uri="{FF2B5EF4-FFF2-40B4-BE49-F238E27FC236}">
                <a16:creationId xmlns:a16="http://schemas.microsoft.com/office/drawing/2014/main" id="{0EE5520F-DC4F-4146-9384-A1827BC570E1}"/>
              </a:ext>
            </a:extLst>
          </p:cNvPr>
          <p:cNvSpPr>
            <a:spLocks xmlns:a="http://schemas.openxmlformats.org/drawingml/2006/main" noGrp="1"/>
          </p:cNvSpPr>
          <p:nvPr>
            <p:ph type="sldNum" idx="12"/>
          </p:nvPr>
        </p:nvSpPr>
        <p:spPr>
          <a:xfrm xmlns:a="http://schemas.openxmlformats.org/drawingml/2006/main">
            <a:off x="1524000" y="1122363"/>
            <a:ext cx="9144000" cy="2387600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/>
            </a:r>
          </a:p>
        </p:txBody>
      </p:sp>
      <p:pic>
        <p:nvPicPr>
          <p:cNvPr id="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4d0677c4ebb41f9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52D71EA4-85E0-4C5D-A82E-2A39C4DD9B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>
              <a:alpha val="7215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93F498DA-05FD-4DFB-9AF1-B01AC79AD8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323850"/>
            <a:ext cx="40957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WHY NOW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35A35E0B-0188-4949-BB69-77560A9816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10850" y="323850"/>
            <a:ext cx="9906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02 / 07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51DCFE45-0D18-4279-BDD1-0C3D9DFA37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09600"/>
            <a:ext cx="109728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5A2172B0-ADF2-4620-B9B9-302589A76C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2925" y="542925"/>
            <a:ext cx="152400" cy="1524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19050">
            <a:solidFill>
              <a:srgbClr val="101214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4A8243AA-E390-4ACD-B5B9-C09827DAC0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819150"/>
            <a:ext cx="7239000" cy="1352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000" b="1">
                <a:solidFill>
                  <a:srgbClr val="101214"/>
                </a:solidFill>
              </a:defRPr>
            </a:pPr>
            <a:r>
              <a:rPr sz="3000" b="1">
                <a:solidFill>
                  <a:srgbClr val="101214"/>
                </a:solidFill>
              </a:rPr>
              <a:t>Why Flutter needs a different people workflow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0231851F-4C14-4B1B-9A38-56272CD205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2228850"/>
            <a:ext cx="6858000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0">
                <a:solidFill>
                  <a:srgbClr val="30363A"/>
                </a:solidFill>
              </a:defRPr>
            </a:pPr>
            <a:r>
              <a:rPr sz="1425" b="0">
                <a:solidFill>
                  <a:srgbClr val="30363A"/>
                </a:solidFill>
              </a:rPr>
              <a:t>A federated, multi-brand, multi-market company cannot keep scaling people work through tickets, PDFs, and manual handoffs.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39200D6D-F127-419B-8DC3-610DDED048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97FB0CAC-3D14-4080-B09B-395BDE0726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98E6E4D6-D612-43FB-B843-3ABC07ED12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9B0AE843-7F21-4E23-B366-CB77B18426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62050" y="4105275"/>
            <a:ext cx="5715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534EB325-9892-4FD0-80CC-937CE88447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47775" y="4029075"/>
            <a:ext cx="571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2965A38D-6469-4C11-9674-1A1690D64AA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33500" y="3962400"/>
            <a:ext cx="57150" cy="2571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A4BB7335-33B4-4357-9F0B-C4E68DEFC6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383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Federated by design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F75321A6-B91C-4B0F-8FF3-B2605161A4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Flutter runs a global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portfolio with local brands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and operating units. People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workflows need one control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layer without removing local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autonomy.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2D2D0837-7226-4A0D-84C5-7598203844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1D0625F1-ACBA-4B94-AA79-906C67405D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2C5501B5-F8A1-479A-9A1E-876BDA8020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2280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7F048596-804B-470A-AC7A-8010533DC7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46625" y="4000500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A8519A08-880D-49C9-8224-B3F2BADE38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18075" y="4086225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48B67056-B55E-4E3B-A446-3A77C9279C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32350" y="4067175"/>
            <a:ext cx="180975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AB5BB423-9A13-4D08-8B9D-FA2C302619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5145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Local employment logic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F0B76083-BB42-4CD6-89CF-A33A13CC93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4185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Contracts, policies, payroll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context, and approvals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change by market, entity,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worker type, and brand.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F1D0989F-B6D2-493A-ACD4-3D07C64279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E5D8296B-7D51-416A-92CC-716458A9C8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CACB5F60-C5EE-4BDD-A8B5-288E8BFC10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359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0311E028-FED4-4107-9062-E049B4709C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59775" y="3971925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2A977DFF-A516-4B4C-824D-9D1AA3FD66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07400" y="4057650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D7A83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5000D758-433F-418E-87DE-866DDB8DE5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55025" y="4143375"/>
            <a:ext cx="190500" cy="952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86F5B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A29CB897-62F0-44AB-8447-435BCB304E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646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Shared capability pressure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BEE7D7EA-3E99-47C8-BA96-D7E88ACA88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550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Knowledge, analytics, shared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services, and HR tech need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to coordinate work across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the group instead of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restarting context in every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queue.</a:t>
            </a:r>
          </a:p>
        </p:txBody>
      </p:sp>
    </p:spTree>
    <p:extLst>
      <p:ext uri="{BB962C8B-B14F-4D97-AF65-F5344CB8AC3E}">
        <p14:creationId xmlns:p14="http://schemas.microsoft.com/office/powerpoint/2010/main" val="981690700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7F4ED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Slide Number Placeholder 5">
            <a:extLst xmlns:a="http://schemas.openxmlformats.org/drawingml/2006/main">
              <a:ext uri="{FF2B5EF4-FFF2-40B4-BE49-F238E27FC236}">
                <a16:creationId xmlns:a16="http://schemas.microsoft.com/office/drawing/2014/main" id="{0EE5520F-DC4F-4146-9384-A1827BC570E1}"/>
              </a:ext>
            </a:extLst>
          </p:cNvPr>
          <p:cNvSpPr>
            <a:spLocks xmlns:a="http://schemas.openxmlformats.org/drawingml/2006/main" noGrp="1"/>
          </p:cNvSpPr>
          <p:nvPr>
            <p:ph type="sldNum" idx="12"/>
          </p:nvPr>
        </p:nvSpPr>
        <p:spPr>
          <a:xfrm xmlns:a="http://schemas.openxmlformats.org/drawingml/2006/main">
            <a:off x="1524000" y="1122363"/>
            <a:ext cx="9144000" cy="2387600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/>
            </a:r>
          </a:p>
        </p:txBody>
      </p:sp>
      <p:pic>
        <p:nvPicPr>
          <p:cNvPr id="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53ecaf208f247dc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AD4CE7F-8760-4118-BB1D-680245EFC1E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>
              <a:alpha val="7215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76D127B-1652-4A34-90E4-8FFF338046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323850"/>
            <a:ext cx="40957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EMPLOYEE DAY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9270B3B-1F70-46C7-809D-9A7FD08FB7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10850" y="323850"/>
            <a:ext cx="9906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03 / 07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00F3A6F-C6CF-4994-8227-DCE0388A6D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09600"/>
            <a:ext cx="109728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39289369-5261-483D-BF7D-2271EC8566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2925" y="542925"/>
            <a:ext cx="152400" cy="1524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19050">
            <a:solidFill>
              <a:srgbClr val="101214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F5857E3E-C6A4-45FC-8DF0-C153190078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819150"/>
            <a:ext cx="7239000" cy="1352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000" b="1">
                <a:solidFill>
                  <a:srgbClr val="101214"/>
                </a:solidFill>
              </a:defRPr>
            </a:pPr>
            <a:r>
              <a:rPr sz="3000" b="1">
                <a:solidFill>
                  <a:srgbClr val="101214"/>
                </a:solidFill>
              </a:rPr>
              <a:t>Ideal employee day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E6F76CF0-B0A0-4138-86E7-A1FEF9024A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2228850"/>
            <a:ext cx="6858000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0">
                <a:solidFill>
                  <a:srgbClr val="30363A"/>
                </a:solidFill>
              </a:defRPr>
            </a:pPr>
            <a:r>
              <a:rPr sz="1425" b="0">
                <a:solidFill>
                  <a:srgbClr val="30363A"/>
                </a:solidFill>
              </a:rPr>
              <a:t>An employee should ask one question in natural language and receive the right answer, source, and next action for their exact Flutter context.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ACBA26B8-81BC-4F63-AD95-6E6C955B9C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4D876723-4883-4143-AEAC-563C69DDA7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269DCFE3-DF29-473C-BF27-AF1ED47095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56895610-C49B-4DFD-9F4B-F68ED1E040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62050" y="4105275"/>
            <a:ext cx="5715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D771858A-621B-47E1-A1B2-A914A9CF05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47775" y="4029075"/>
            <a:ext cx="571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E91C2DAD-FBB9-4B28-BDDD-54FD89C3B73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33500" y="3962400"/>
            <a:ext cx="57150" cy="2571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910CF416-62BD-40F6-9BCD-B58492AD42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383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Ask in channel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41BFDECD-B766-4C99-A770-8C9B308DB2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Employees use web, WhatsApp,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or Telegram to ask about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policies, travel, leave,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mobility, onboarding, or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internal processes.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66C85101-E0A8-4624-B1C7-31CF9AF727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CB803F49-82B8-4D6A-BE30-0B6AAACAEE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98F609B8-7EEE-4B91-8DE1-DDFDAB2E26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2280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5794D8CE-7D42-4AF6-BE1D-86001A9E59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46625" y="4000500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AC54EC4D-6B7E-402A-BACF-B56BB13DE6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18075" y="4086225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655D718E-036E-43BF-8C2D-56B8B75CAA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32350" y="4067175"/>
            <a:ext cx="180975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863FCF57-7A6E-4F6F-9176-296F16135A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5145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Get the right answer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CD84A065-68B3-437F-883F-7B85DF22F5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4185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The system resolves brand,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country, contract type,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office, role, and manager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context before it answers.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B32F28DD-FDE4-4273-83A3-E7E7271FCA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FF6694AA-9481-4824-A66D-4F7F7BE71D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34F5D57E-532B-41C6-A4F7-DFB8C38709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359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0CFB7D42-1522-43A5-ABF8-AFC7DFC79A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59775" y="3971925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59139CD5-C5E1-4EEF-A801-990C13EB10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07400" y="4057650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D7A83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37130ECC-DABB-4575-8605-02F37792A2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55025" y="4143375"/>
            <a:ext cx="190500" cy="952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86F5B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515A806E-8913-4FD8-9776-9A31B43FB1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646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Start the workflow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B9A01BD8-9E5D-4162-9D3A-441DB7E9BA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550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Instead of sending a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document link only, the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assistant can launch the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request, notify the right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person, and track progress.</a:t>
            </a:r>
          </a:p>
        </p:txBody>
      </p:sp>
    </p:spTree>
    <p:extLst>
      <p:ext uri="{BB962C8B-B14F-4D97-AF65-F5344CB8AC3E}">
        <p14:creationId xmlns:p14="http://schemas.microsoft.com/office/powerpoint/2010/main" val="1962791754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7F4ED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Slide Number Placeholder 5">
            <a:extLst xmlns:a="http://schemas.openxmlformats.org/drawingml/2006/main">
              <a:ext uri="{FF2B5EF4-FFF2-40B4-BE49-F238E27FC236}">
                <a16:creationId xmlns:a16="http://schemas.microsoft.com/office/drawing/2014/main" id="{0EE5520F-DC4F-4146-9384-A1827BC570E1}"/>
              </a:ext>
            </a:extLst>
          </p:cNvPr>
          <p:cNvSpPr>
            <a:spLocks xmlns:a="http://schemas.openxmlformats.org/drawingml/2006/main" noGrp="1"/>
          </p:cNvSpPr>
          <p:nvPr>
            <p:ph type="sldNum" idx="12"/>
          </p:nvPr>
        </p:nvSpPr>
        <p:spPr>
          <a:xfrm xmlns:a="http://schemas.openxmlformats.org/drawingml/2006/main">
            <a:off x="1524000" y="1122363"/>
            <a:ext cx="9144000" cy="2387600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/>
            </a:r>
          </a:p>
        </p:txBody>
      </p:sp>
      <p:pic>
        <p:nvPicPr>
          <p:cNvPr id="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2a8243e83804c2d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7E4E7AC-D6DD-45D8-A370-315646322A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>
              <a:alpha val="7215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3DFF9B5-C173-4D1D-A41F-0B8D678743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323850"/>
            <a:ext cx="40957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PEOPLE TEAM DAY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2CC085D-EFC1-4A65-84B5-4929376388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10850" y="323850"/>
            <a:ext cx="9906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04 / 07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1FB5FF7-46CF-448B-B9ED-0F283C421D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09600"/>
            <a:ext cx="109728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2DA440D9-ADC3-47A9-B1EB-522BC3D0E9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2925" y="542925"/>
            <a:ext cx="152400" cy="1524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19050">
            <a:solidFill>
              <a:srgbClr val="101214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EB23F18D-C308-4006-8BEA-B02DAD6D0F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819150"/>
            <a:ext cx="7239000" cy="1352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000" b="1">
                <a:solidFill>
                  <a:srgbClr val="101214"/>
                </a:solidFill>
              </a:defRPr>
            </a:pPr>
            <a:r>
              <a:rPr sz="3000" b="1">
                <a:solidFill>
                  <a:srgbClr val="101214"/>
                </a:solidFill>
              </a:rPr>
              <a:t>Ideal recruiting and contracts day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51E84848-E609-4B68-B438-CC65F68DE2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2228850"/>
            <a:ext cx="6858000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0">
                <a:solidFill>
                  <a:srgbClr val="30363A"/>
                </a:solidFill>
              </a:defRPr>
            </a:pPr>
            <a:r>
              <a:rPr sz="1425" b="0">
                <a:solidFill>
                  <a:srgbClr val="30363A"/>
                </a:solidFill>
              </a:rPr>
              <a:t>Hiring teams should move from role need to compliant contract through one supervised run instead of separate systems and spreadsheets.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BEF554A3-042B-4889-84A5-2AD62C8D90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CA4DEEA9-1A74-406C-A38B-70DF9D3298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E774E748-DADD-4288-8521-0C95B982C5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9B915B67-9A73-4C28-976B-0FF4009974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62050" y="4105275"/>
            <a:ext cx="5715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F46E5A8-74AB-4D39-ABEE-C0CF50CC0E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47775" y="4029075"/>
            <a:ext cx="571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BA0840F8-83D2-46BF-80A5-5A65D8C75B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33500" y="3962400"/>
            <a:ext cx="57150" cy="2571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9FE54451-5693-427D-945E-7DCADE592F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383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Role intake to job architecture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00C4097B-F44C-415E-A193-1ABE5BFE3D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A hiring manager states the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need once. The system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proposes role family, level,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market fit, and approval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path.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FF518714-7C74-4DCB-B56B-97148517E7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2DBB5111-2870-4E97-A16A-F9855C37F5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EAF0A85D-94A2-4B02-A8B0-7C0766B305A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2280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73FB746D-D6E4-466B-8069-21D8F088DA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46625" y="4000500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4D2BB37A-A82A-4D83-BB13-91C6F552C2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18075" y="4086225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9774867A-A872-429F-9A80-9E66DA106A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32350" y="4067175"/>
            <a:ext cx="180975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A18A0D32-2E87-4C88-93EA-A377CD9DCB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5145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Candidate flow to offer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D0A22443-1326-4455-B26B-C69488E506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4185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Recruiting sees one live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operating view across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sourcing, interview pacing,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approvals, and package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creation.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6BBB8E5D-8FB2-40CC-A64F-1E8142DE01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4FF5C830-6100-40D7-A86E-4C670F8965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BD4FC029-13DF-41E2-B630-F24D693E28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359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33A0FC01-F51C-43CC-9BA3-764CF7A8AF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59775" y="3971925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BBE5580F-46DC-491E-8565-55D55C8C56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07400" y="4057650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D7A83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096E8E22-00F2-4799-B5B1-B9EC548D40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55025" y="4143375"/>
            <a:ext cx="190500" cy="952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86F5B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72375566-58AC-45E5-872D-48062B98C9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646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Offer to contract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84AB5F6A-9E56-42BC-8D7C-2F2045AB50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550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Once the package is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approved, the right local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contract template, clauses,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entity, and signature flow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are assembled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1585763873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7F4ED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Slide Number Placeholder 5">
            <a:extLst xmlns:a="http://schemas.openxmlformats.org/drawingml/2006/main">
              <a:ext uri="{FF2B5EF4-FFF2-40B4-BE49-F238E27FC236}">
                <a16:creationId xmlns:a16="http://schemas.microsoft.com/office/drawing/2014/main" id="{0EE5520F-DC4F-4146-9384-A1827BC570E1}"/>
              </a:ext>
            </a:extLst>
          </p:cNvPr>
          <p:cNvSpPr>
            <a:spLocks xmlns:a="http://schemas.openxmlformats.org/drawingml/2006/main" noGrp="1"/>
          </p:cNvSpPr>
          <p:nvPr>
            <p:ph type="sldNum" idx="12"/>
          </p:nvPr>
        </p:nvSpPr>
        <p:spPr>
          <a:xfrm xmlns:a="http://schemas.openxmlformats.org/drawingml/2006/main">
            <a:off x="1524000" y="1122363"/>
            <a:ext cx="9144000" cy="2387600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/>
            </a:r>
          </a:p>
        </p:txBody>
      </p:sp>
      <p:pic>
        <p:nvPicPr>
          <p:cNvPr id="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d14cf930f1743d8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723D092-3E50-42FA-88C5-65814DEF72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>
              <a:alpha val="7215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250A8706-53B7-421F-8ABA-5FBBF6EF66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323850"/>
            <a:ext cx="40957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LIFECYCLE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ABA0A765-0F79-4920-B129-FEC551559F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10850" y="323850"/>
            <a:ext cx="9906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05 / 07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AD5BA65-13AD-4D56-B688-9D7EEE0CB7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09600"/>
            <a:ext cx="109728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D7CB44B9-6D94-4705-BB23-E5551AD041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2925" y="542925"/>
            <a:ext cx="152400" cy="1524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19050">
            <a:solidFill>
              <a:srgbClr val="101214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97B0E5E6-32F4-42AF-BF20-EEE576035C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819150"/>
            <a:ext cx="7239000" cy="1352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000" b="1">
                <a:solidFill>
                  <a:srgbClr val="101214"/>
                </a:solidFill>
              </a:defRPr>
            </a:pPr>
            <a:r>
              <a:rPr sz="3000" b="1">
                <a:solidFill>
                  <a:srgbClr val="101214"/>
                </a:solidFill>
              </a:rPr>
              <a:t>Signed contract to productive employee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2B2E29EF-3A32-4C23-96F1-C4A3A37845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2228850"/>
            <a:ext cx="6858000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0">
                <a:solidFill>
                  <a:srgbClr val="30363A"/>
                </a:solidFill>
              </a:defRPr>
            </a:pPr>
            <a:r>
              <a:rPr sz="1425" b="0">
                <a:solidFill>
                  <a:srgbClr val="30363A"/>
                </a:solidFill>
              </a:rPr>
              <a:t>Onboarding should be one coordinated lifecycle run across payroll, IT, office, learning, compliance, and manager readiness.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6E580638-286A-472F-AC53-C7D5DF7E61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FC876DE0-4B5C-4352-891A-30F51AB6D0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7D13A4F2-41E0-4A1E-A1A3-4BA000C118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FD9664B4-C389-4D85-875F-21A95627BD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62050" y="4105275"/>
            <a:ext cx="5715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2EE967E-51E3-45FA-94E0-EA7643A3A6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47775" y="4029075"/>
            <a:ext cx="571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6994C05F-0A4E-4E6E-9796-74FB4B95FB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33500" y="3962400"/>
            <a:ext cx="57150" cy="2571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FD7BFDB6-8D7B-4DCA-9B1F-96B0A1D06C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383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Contract triggers onboarding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F9C3B140-F0D6-4A2A-AA73-75400A08A5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The moment a contract is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signed, the right market and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role-specific onboarding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graph starts automatically.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25F2A45A-E492-424F-BC87-188FF8C3FE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91304DF1-C9EA-483A-8606-CEAD704551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1DC4BD29-3C22-4D21-BE76-DADA6B2E23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2280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BD7CAB87-128E-4C37-BA65-4D43C2E31D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46625" y="4000500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096005BB-26CD-446A-BFFE-32FB1B1755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18075" y="4086225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BD31D604-FDAC-4A85-A082-238D8B2C84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32350" y="4067175"/>
            <a:ext cx="180975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CF5D2CBD-AFB3-4240-9F0E-B888227D3B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5145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Parallel orchestration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692087F7-28DC-41E1-A85B-C487914AAA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4185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Access, payroll, workplace,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equipment, learning, and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manager prompts move in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parallel instead of through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serial queues.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DEFBD83A-824C-4796-980B-1B57050D26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D5CDB841-D196-4AE0-8A8D-769BD55227B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F69D9369-0D5F-4C26-A929-F525B77D1D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359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049414E8-CDBD-4AAB-B2E5-E46C992105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59775" y="3971925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401E3EB5-D2C3-4EA1-A3BC-10B57E12ED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07400" y="4057650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D7A83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E48113EB-ED35-4245-B93A-4BB4B0A42C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55025" y="4143375"/>
            <a:ext cx="190500" cy="952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86F5B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AD6C5BFC-2322-420E-8F32-98625DB6EE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646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Human only on blockers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4E715962-1E2D-44C9-9627-026A345F8D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550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People Ops sees launch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health and intervenes only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on readiness, compliance, or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manager gaps that threaten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day one quality.</a:t>
            </a:r>
          </a:p>
        </p:txBody>
      </p:sp>
    </p:spTree>
    <p:extLst>
      <p:ext uri="{BB962C8B-B14F-4D97-AF65-F5344CB8AC3E}">
        <p14:creationId xmlns:p14="http://schemas.microsoft.com/office/powerpoint/2010/main" val="1660072592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7F4ED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Slide Number Placeholder 5">
            <a:extLst xmlns:a="http://schemas.openxmlformats.org/drawingml/2006/main">
              <a:ext uri="{FF2B5EF4-FFF2-40B4-BE49-F238E27FC236}">
                <a16:creationId xmlns:a16="http://schemas.microsoft.com/office/drawing/2014/main" id="{0EE5520F-DC4F-4146-9384-A1827BC570E1}"/>
              </a:ext>
            </a:extLst>
          </p:cNvPr>
          <p:cNvSpPr>
            <a:spLocks xmlns:a="http://schemas.openxmlformats.org/drawingml/2006/main" noGrp="1"/>
          </p:cNvSpPr>
          <p:nvPr>
            <p:ph type="sldNum" idx="12"/>
          </p:nvPr>
        </p:nvSpPr>
        <p:spPr>
          <a:xfrm xmlns:a="http://schemas.openxmlformats.org/drawingml/2006/main">
            <a:off x="1524000" y="1122363"/>
            <a:ext cx="9144000" cy="2387600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/>
            </a:r>
          </a:p>
        </p:txBody>
      </p:sp>
      <p:pic>
        <p:nvPicPr>
          <p:cNvPr id="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f528856c13e40fd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36E31D1-0BF1-41B2-97A2-FAF4F0A1B2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>
              <a:alpha val="7215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1EF498E1-6E91-4AF5-85B6-112CA3CBB0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323850"/>
            <a:ext cx="40957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GOVERNANCE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4F21A47B-0876-4368-9016-2C24FEE1DF0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10850" y="323850"/>
            <a:ext cx="9906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06 / 07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58F63D9E-EED7-41FC-9B88-A0BB888BAC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09600"/>
            <a:ext cx="109728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7255DD87-1A6C-49ED-A183-7CDCBDA3B3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2925" y="542925"/>
            <a:ext cx="152400" cy="1524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19050">
            <a:solidFill>
              <a:srgbClr val="101214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013B0225-D198-4B57-B23F-D0AB8159F13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819150"/>
            <a:ext cx="7239000" cy="1352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000" b="1">
                <a:solidFill>
                  <a:srgbClr val="101214"/>
                </a:solidFill>
              </a:defRPr>
            </a:pPr>
            <a:r>
              <a:rPr sz="3000" b="1">
                <a:solidFill>
                  <a:srgbClr val="101214"/>
                </a:solidFill>
              </a:rPr>
              <a:t>Control model for a federated, regulated group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98A34BE-EE0C-48A8-BC93-4327D69F7D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2228850"/>
            <a:ext cx="6858000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0">
                <a:solidFill>
                  <a:srgbClr val="30363A"/>
                </a:solidFill>
              </a:defRPr>
            </a:pPr>
            <a:r>
              <a:rPr sz="1425" b="0">
                <a:solidFill>
                  <a:srgbClr val="30363A"/>
                </a:solidFill>
              </a:rPr>
              <a:t>Trust comes from explicit boundaries: local policy packs, confidence thresholds, and escalation design.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5D5F95A4-F8C9-411A-B486-A77A7A3AF9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B1AA0A15-2940-420E-84FF-289F94ABD7A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EAB9E8A4-B9B4-4BC0-BDA6-3E2AE77CA5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7499E733-4FE0-4A0D-9BF0-1783AB1427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62050" y="4105275"/>
            <a:ext cx="5715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394CABFB-3B99-49D7-952A-176EDCAB3A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47775" y="4029075"/>
            <a:ext cx="571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4B1243BE-A4F1-41A7-952B-57E05AF055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33500" y="3962400"/>
            <a:ext cx="57150" cy="2571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51499C1D-2F7A-455B-BED0-584A603B64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383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Local policy packs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3BB6356D-8A4B-480F-A8AA-AAAE5E7CEE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Every workflow resolves the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right market, entity,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employment type, and brand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rules before it acts.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C4883270-7D9C-406E-BF76-3F31ACC521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7035D202-064A-49AF-939D-9360AB5061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08423465-C30A-488F-93D4-5519B2415D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2280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CB22F378-0532-4C8A-86AF-9EA6615678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46625" y="4000500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FC536991-95A0-4A1F-BCCE-0AE44FDAF8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18075" y="4086225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48F5B03F-55F7-4653-998E-6617E257F9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32350" y="4067175"/>
            <a:ext cx="180975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A620F85F-F5A7-4BAC-9665-0DD64932FB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5145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Confidence thresholds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521C812C-73BB-4A87-822D-178802CBA8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4185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The system explains why it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is acting and opens review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when certainty or impact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drops.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C0242B0F-8669-4C78-B049-28510A50082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A1B7760B-C5E6-46F5-9401-DB53A9BF65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A286C17C-24E4-4536-AD9D-A8664D23FD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359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02F1E868-7ABB-47B0-9C5B-817E395226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59775" y="3971925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79DE3BCA-AD3E-45AE-9568-58C40256F5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07400" y="4057650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D7A83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CCF75438-E97F-4848-892A-F7A5FAE2EE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55025" y="4143375"/>
            <a:ext cx="190500" cy="952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86F5B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3C3F72BB-97C3-4174-AFD1-361B3DCAE6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646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Escalation design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F1192983-CC76-405C-B547-9C17F650C5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550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Intervention is deliberate: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sensitive employee issues,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contract exceptions, and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regulatory edge cases route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to the right human with the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full trail.</a:t>
            </a:r>
          </a:p>
        </p:txBody>
      </p:sp>
    </p:spTree>
    <p:extLst>
      <p:ext uri="{BB962C8B-B14F-4D97-AF65-F5344CB8AC3E}">
        <p14:creationId xmlns:p14="http://schemas.microsoft.com/office/powerpoint/2010/main" val="1513587147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7F4ED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Slide Number Placeholder 5">
            <a:extLst xmlns:a="http://schemas.openxmlformats.org/drawingml/2006/main">
              <a:ext uri="{FF2B5EF4-FFF2-40B4-BE49-F238E27FC236}">
                <a16:creationId xmlns:a16="http://schemas.microsoft.com/office/drawing/2014/main" id="{0EE5520F-DC4F-4146-9384-A1827BC570E1}"/>
              </a:ext>
            </a:extLst>
          </p:cNvPr>
          <p:cNvSpPr>
            <a:spLocks xmlns:a="http://schemas.openxmlformats.org/drawingml/2006/main" noGrp="1"/>
          </p:cNvSpPr>
          <p:nvPr>
            <p:ph type="sldNum" idx="12"/>
          </p:nvPr>
        </p:nvSpPr>
        <p:spPr>
          <a:xfrm xmlns:a="http://schemas.openxmlformats.org/drawingml/2006/main">
            <a:off x="1524000" y="1122363"/>
            <a:ext cx="9144000" cy="2387600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r>
              <a:t/>
            </a:r>
          </a:p>
        </p:txBody>
      </p:sp>
      <p:pic>
        <p:nvPicPr>
          <p:cNvPr id="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837e956f6a544ad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A4AA2DEA-C5C2-48F1-9D6D-CACC93F82E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FFFF">
              <a:alpha val="72157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FFA8AF4-687B-493C-9AC1-9E0FC2FF40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323850"/>
            <a:ext cx="40957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ROADMAP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0B61467C-8461-43CF-9F83-E7900F77AC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10850" y="323850"/>
            <a:ext cx="9906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116B49"/>
                </a:solidFill>
              </a:defRPr>
            </a:pPr>
            <a:r>
              <a:rPr sz="975" b="1">
                <a:solidFill>
                  <a:srgbClr val="116B49"/>
                </a:solidFill>
              </a:rPr>
              <a:t>07 / 07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8091E9C-9CB9-4CD7-B831-E6D053D174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609600"/>
            <a:ext cx="109728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00F29D58-26FF-4266-8A51-9FFA0700E0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2925" y="542925"/>
            <a:ext cx="152400" cy="1524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19050">
            <a:solidFill>
              <a:srgbClr val="101214"/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3A196EBD-45B9-45E5-BC86-2DD4B6814A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9600" y="819150"/>
            <a:ext cx="7239000" cy="1352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000" b="1">
                <a:solidFill>
                  <a:srgbClr val="101214"/>
                </a:solidFill>
              </a:defRPr>
            </a:pPr>
            <a:r>
              <a:rPr sz="3000" b="1">
                <a:solidFill>
                  <a:srgbClr val="101214"/>
                </a:solidFill>
              </a:rPr>
              <a:t>Roadmap to the north star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F4232748-C6A0-445D-8979-723810A1EB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8650" y="2228850"/>
            <a:ext cx="6858000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425" b="0">
                <a:solidFill>
                  <a:srgbClr val="30363A"/>
                </a:solidFill>
              </a:defRPr>
            </a:pPr>
            <a:r>
              <a:rPr sz="1425" b="0">
                <a:solidFill>
                  <a:srgbClr val="30363A"/>
                </a:solidFill>
              </a:rPr>
              <a:t>Move in sequence: knowledge copilots first, then orchestrated workflows, then a full people mission control layer.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4E8D19FF-FE36-4114-9D59-8965A0C477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B5CD1BD6-8E41-4F74-9DB4-5FA3E788A1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9B228C81-8EC8-4E06-938F-C14FFD16C0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ED99D57A-5E69-4747-A41F-6ACBB6BC60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62050" y="4105275"/>
            <a:ext cx="5715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9670EE42-1DEF-4304-8B88-4E1A8FEC5B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47775" y="4029075"/>
            <a:ext cx="5715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56D84A07-B1E3-4F91-9120-0D2EB3644E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33500" y="3962400"/>
            <a:ext cx="57150" cy="2571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062E59D8-9CD5-4248-B739-C0F619AB12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383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Phase 1 | Ask and find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E5CB9DF3-968F-45B0-B60C-344840895E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Unify policy, process, and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internal knowledge so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employees and managers can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ask one layer in natural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language.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50C3FB8B-9DDF-4852-B145-0D84A9C010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BFBE34BE-0850-48F4-8718-68675B9804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1325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0843C087-FD13-42AC-A65C-D6E1C60CF8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2280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03B6C997-6F3A-48F6-9BCD-8DF1FB1351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46625" y="4000500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14285462-54F1-473D-BC70-7B6282A970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18075" y="4086225"/>
            <a:ext cx="95250" cy="952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5C0589A2-D7D1-40E4-B40E-6C28E1709C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832350" y="4067175"/>
            <a:ext cx="180975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0121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D46E595D-91F3-42ED-A7BB-FB939B4C0C1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5145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Phase 2 | Run the workflow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66D95473-9532-40D4-82FD-8D74D45DC3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4185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Automate bounded flows for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recruiting, contracts,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onboarding, leave, mobility,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and manager requests.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2CD6B452-90EF-4097-AD12-3331B48A2C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3384550" cy="2133600"/>
          </a:xfrm>
          <a:prstGeom xmlns:a="http://schemas.openxmlformats.org/drawingml/2006/main" prst="roundRect">
            <a:avLst>
              <a:gd name="adj" fmla="val 3571"/>
            </a:avLst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975E1ED6-EE4C-49C9-AA20-07CA8A8547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26400" y="3600450"/>
            <a:ext cx="76200" cy="2133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7C47D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806676A9-AE55-44D1-BF5A-AFDEDA70C7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35950" y="3829050"/>
            <a:ext cx="514350" cy="51435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F7F4ED">
              <a:alpha val="96078"/>
            </a:srgbClr>
          </a:solidFill>
          <a:ln xmlns:a="http://schemas.openxmlformats.org/drawingml/2006/main" w="11430">
            <a:solidFill>
              <a:srgbClr val="101214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3D701E00-542F-4254-B78B-E05308B179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59775" y="3971925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27C47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3D3294CD-8BFC-40B2-B610-DAC7E51870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07400" y="4057650"/>
            <a:ext cx="247650" cy="123825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D7A83D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53E101CF-1993-4F8C-BE72-D1EC38C5B1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55025" y="4143375"/>
            <a:ext cx="190500" cy="952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E86F5B"/>
          </a:solidFill>
          <a:ln xmlns:a="http://schemas.openxmlformats.org/drawingml/2006/main" w="9525">
            <a:solidFill>
              <a:srgbClr val="101214"/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08135971-102E-411B-A694-F70DC43745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64600" y="3810000"/>
            <a:ext cx="235585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116B49"/>
                </a:solidFill>
              </a:defRPr>
            </a:pPr>
            <a:r>
              <a:rPr sz="1125" b="1">
                <a:solidFill>
                  <a:srgbClr val="116B49"/>
                </a:solidFill>
              </a:rPr>
              <a:t>Phase 3 | Supervise the fleet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83D17865-C8C1-4DF8-8956-0EB3243A10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55000" y="4419600"/>
            <a:ext cx="2927350" cy="1104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Give HR, recruiting, and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shared services one command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surface to supervise agents,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SLAs, risk, and</a:t>
            </a:r>
          </a:p>
          <a:p xmlns:a="http://schemas.openxmlformats.org/drawingml/2006/main">
            <a:pPr algn="l">
              <a:defRPr sz="1200" b="0">
                <a:solidFill>
                  <a:srgbClr val="101214"/>
                </a:solidFill>
              </a:defRPr>
            </a:pPr>
            <a:r>
              <a:rPr sz="1200" b="0">
                <a:solidFill>
                  <a:srgbClr val="101214"/>
                </a:solidFill>
              </a:rPr>
              <a:t>interventions.</a:t>
            </a:r>
          </a:p>
        </p:txBody>
      </p:sp>
    </p:spTree>
    <p:extLst>
      <p:ext uri="{BB962C8B-B14F-4D97-AF65-F5344CB8AC3E}">
        <p14:creationId xmlns:p14="http://schemas.microsoft.com/office/powerpoint/2010/main" val="1187400955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2026-04-22T14:19:01.2470000Z</dcterms:created>
  <dcterms:modified xsi:type="dcterms:W3CDTF">2026-04-22T14:19:01.2470000Z</dcterms:modified>
</coreProperties>
</file>